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9"/>
  </p:notesMasterIdLst>
  <p:sldIdLst>
    <p:sldId id="257" r:id="rId2"/>
    <p:sldId id="285" r:id="rId3"/>
    <p:sldId id="286" r:id="rId4"/>
    <p:sldId id="288" r:id="rId5"/>
    <p:sldId id="287" r:id="rId6"/>
    <p:sldId id="289" r:id="rId7"/>
    <p:sldId id="300" r:id="rId8"/>
    <p:sldId id="306" r:id="rId9"/>
    <p:sldId id="302" r:id="rId10"/>
    <p:sldId id="307" r:id="rId11"/>
    <p:sldId id="304" r:id="rId12"/>
    <p:sldId id="308" r:id="rId13"/>
    <p:sldId id="309" r:id="rId14"/>
    <p:sldId id="303" r:id="rId15"/>
    <p:sldId id="310" r:id="rId16"/>
    <p:sldId id="364" r:id="rId17"/>
    <p:sldId id="311"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2" d="100"/>
          <a:sy n="62" d="100"/>
        </p:scale>
        <p:origin x="82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33E2AC-C076-4FF4-9705-D8B2765DD13D}" type="datetimeFigureOut">
              <a:rPr lang="nl-NL" smtClean="0"/>
              <a:t>27-9-2026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E92E78-EDD4-487B-BBEB-D5F3A264B392}" type="slidenum">
              <a:rPr lang="nl-NL" smtClean="0"/>
              <a:t>‹nr.›</a:t>
            </a:fld>
            <a:endParaRPr lang="nl-NL"/>
          </a:p>
        </p:txBody>
      </p:sp>
    </p:spTree>
    <p:extLst>
      <p:ext uri="{BB962C8B-B14F-4D97-AF65-F5344CB8AC3E}">
        <p14:creationId xmlns:p14="http://schemas.microsoft.com/office/powerpoint/2010/main" val="41125446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DE92E78-EDD4-487B-BBEB-D5F3A264B392}" type="slidenum">
              <a:rPr lang="nl-NL" smtClean="0"/>
              <a:t>14</a:t>
            </a:fld>
            <a:endParaRPr lang="nl-NL"/>
          </a:p>
        </p:txBody>
      </p:sp>
    </p:spTree>
    <p:extLst>
      <p:ext uri="{BB962C8B-B14F-4D97-AF65-F5344CB8AC3E}">
        <p14:creationId xmlns:p14="http://schemas.microsoft.com/office/powerpoint/2010/main" val="1532050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nl-NL"/>
              <a:t>Klik om stijl te bewerken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nl-NL"/>
          </a:p>
        </p:txBody>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nl-NL"/>
              <a:t>Klik om stijl te bewerken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nl-NL"/>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nl-NL"/>
              <a:t>Klik om stijl te bewerken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nl-NL"/>
          </a:p>
        </p:txBody>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nl-NL"/>
          </a:p>
        </p:txBody>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nl-NL"/>
              <a:t>Klik om stijl te bewerken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nl-NL"/>
          </a:p>
        </p:txBody>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nl-NL"/>
          </a:p>
        </p:txBody>
      </p:sp>
      <p:sp>
        <p:nvSpPr>
          <p:cNvPr id="5" name="Slide Number Placeholder 4"/>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nl-NL"/>
          </a:p>
        </p:txBody>
      </p:sp>
      <p:sp>
        <p:nvSpPr>
          <p:cNvPr id="4" name="Slide Number Placeholder 3"/>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nl-NL"/>
              <a:t>Klik om stijl te bewerken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nl-NL"/>
          </a:p>
        </p:txBody>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nl-NL"/>
              <a:t>Klik om stijl te bewerken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nl-NL"/>
          </a:p>
        </p:txBody>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en bijschrift">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nl-NL"/>
              <a:t>Klik om stijl te bewerken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nl-NL"/>
          </a:p>
        </p:txBody>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eraat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nl-NL"/>
              <a:t>Klik om stijl te bewerken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Klikken om de tekststijl van het model te bewerken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nl-NL"/>
          </a:p>
        </p:txBody>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‹nr.›</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amkaartj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nl-NL"/>
              <a:t>Klik om stijl te bewerken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nl-NL"/>
              <a:t>Klikken om de tekststijl van het model te bewerken</a:t>
            </a:r>
          </a:p>
        </p:txBody>
      </p:sp>
      <p:sp>
        <p:nvSpPr>
          <p:cNvPr id="5" name="Date Placeholder 4"/>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nl-NL"/>
          </a:p>
        </p:txBody>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Offerte naamkaartj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nl-NL"/>
              <a:t>Klik om stijl te bewerken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Klikken om de tekststijl van het model te bewerken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nl-NL"/>
              <a:t>Klikken om de tekststijl van het model te bewerken</a:t>
            </a:r>
          </a:p>
        </p:txBody>
      </p:sp>
      <p:sp>
        <p:nvSpPr>
          <p:cNvPr id="5" name="Date Placeholder 4"/>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nl-NL"/>
          </a:p>
        </p:txBody>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‹nr.›</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aar of onwaar">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nl-NL"/>
              <a:t>Klik om stijl te bewerken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Klikken om de tekststijl van het model te bewerken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nl-NL"/>
              <a:t>Klikken om de tekststijl van het model te bewerken</a:t>
            </a:r>
          </a:p>
        </p:txBody>
      </p:sp>
      <p:sp>
        <p:nvSpPr>
          <p:cNvPr id="5" name="Date Placeholder 4"/>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nl-NL"/>
          </a:p>
        </p:txBody>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ncho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nl-NL"/>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nl-NL"/>
              <a:t>Klik om stijl te bewerken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nl-NL"/>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nl-NL"/>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nl-NL"/>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nl-NL"/>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nl-NL"/>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nl-NL"/>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nl-NL"/>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nl-NL"/>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nl-NL"/>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nl-NL"/>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nl-NL"/>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nl-NL"/>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nl-NL"/>
            </a:p>
          </p:txBody>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nl-NL"/>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nl-NL"/>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nl-NL"/>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nl-NL"/>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nl-NL"/>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nl-NL"/>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nl-NL"/>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nl-NL"/>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nl-NL"/>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nl-NL"/>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nl-NL"/>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nl-NL"/>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nl-NL"/>
              <a:t>Klik om stijl te bewerken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9/27/2026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‹nr.›</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ideo" Target="https://www.youtube.com/embed/CUloLcMgx1A?feature=oembed"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video" Target="https://www.youtube.com/embed/fkJh8A6cX5k?feature=oembed"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7891B7-F46E-B08B-259C-BD92C200BA00}"/>
              </a:ext>
            </a:extLst>
          </p:cNvPr>
          <p:cNvSpPr>
            <a:spLocks noGrp="1"/>
          </p:cNvSpPr>
          <p:nvPr>
            <p:ph type="title"/>
          </p:nvPr>
        </p:nvSpPr>
        <p:spPr>
          <a:xfrm>
            <a:off x="3780889" y="977601"/>
            <a:ext cx="5558321" cy="1280890"/>
          </a:xfrm>
        </p:spPr>
        <p:txBody>
          <a:bodyPr>
            <a:noAutofit/>
          </a:bodyPr>
          <a:lstStyle/>
          <a:p>
            <a:r>
              <a:rPr lang="nl-NL" sz="5400" b="1" dirty="0">
                <a:solidFill>
                  <a:schemeClr val="accent6">
                    <a:lumMod val="50000"/>
                  </a:schemeClr>
                </a:solidFill>
              </a:rPr>
              <a:t>IK KOM ERAAN</a:t>
            </a:r>
          </a:p>
        </p:txBody>
      </p:sp>
      <p:sp>
        <p:nvSpPr>
          <p:cNvPr id="3" name="Tijdelijke aanduiding voor inhoud 2">
            <a:extLst>
              <a:ext uri="{FF2B5EF4-FFF2-40B4-BE49-F238E27FC236}">
                <a16:creationId xmlns:a16="http://schemas.microsoft.com/office/drawing/2014/main" id="{617E8222-9408-9374-1CB5-43A19332F85F}"/>
              </a:ext>
            </a:extLst>
          </p:cNvPr>
          <p:cNvSpPr>
            <a:spLocks noGrp="1"/>
          </p:cNvSpPr>
          <p:nvPr>
            <p:ph idx="1"/>
          </p:nvPr>
        </p:nvSpPr>
        <p:spPr>
          <a:xfrm>
            <a:off x="2928260" y="2638780"/>
            <a:ext cx="6986302" cy="3777622"/>
          </a:xfrm>
        </p:spPr>
        <p:txBody>
          <a:bodyPr>
            <a:normAutofit/>
          </a:bodyPr>
          <a:lstStyle/>
          <a:p>
            <a:pPr marL="0" indent="0" algn="ctr">
              <a:buNone/>
            </a:pPr>
            <a:r>
              <a:rPr lang="nl-NL" sz="3200" b="1" i="1" dirty="0">
                <a:solidFill>
                  <a:srgbClr val="0070C0"/>
                </a:solidFill>
              </a:rPr>
              <a:t>N A V I G E R E N </a:t>
            </a:r>
          </a:p>
          <a:p>
            <a:pPr marL="0" indent="0" algn="ctr">
              <a:buNone/>
            </a:pPr>
            <a:r>
              <a:rPr lang="nl-NL" sz="2800" dirty="0"/>
              <a:t>VAN AMENLAND NAAR SAMENLAND</a:t>
            </a:r>
          </a:p>
          <a:p>
            <a:pPr algn="ctr"/>
            <a:endParaRPr lang="nl-NL" sz="2800" dirty="0"/>
          </a:p>
          <a:p>
            <a:pPr marL="0" indent="0" algn="ctr">
              <a:buNone/>
            </a:pPr>
            <a:r>
              <a:rPr lang="nl-NL" sz="2800" b="1" dirty="0"/>
              <a:t>EEN FILOSOFISCHE REIS</a:t>
            </a:r>
          </a:p>
          <a:p>
            <a:pPr marL="0" indent="0" algn="ctr">
              <a:buNone/>
            </a:pPr>
            <a:endParaRPr lang="nl-NL" sz="2800" dirty="0"/>
          </a:p>
          <a:p>
            <a:pPr marL="0" indent="0" algn="ctr">
              <a:buNone/>
            </a:pPr>
            <a:r>
              <a:rPr lang="nl-NL" sz="2800" dirty="0">
                <a:solidFill>
                  <a:srgbClr val="0070C0"/>
                </a:solidFill>
              </a:rPr>
              <a:t>Putten 1 oktober 2026</a:t>
            </a:r>
          </a:p>
        </p:txBody>
      </p:sp>
    </p:spTree>
    <p:extLst>
      <p:ext uri="{BB962C8B-B14F-4D97-AF65-F5344CB8AC3E}">
        <p14:creationId xmlns:p14="http://schemas.microsoft.com/office/powerpoint/2010/main" val="1487496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Onlinemedia 6" title="Boudewijn de Groot - De Vondeling van Ameland (Official Lyric Video)">
            <a:hlinkClick r:id="" action="ppaction://media"/>
            <a:extLst>
              <a:ext uri="{FF2B5EF4-FFF2-40B4-BE49-F238E27FC236}">
                <a16:creationId xmlns:a16="http://schemas.microsoft.com/office/drawing/2014/main" id="{9FA51E9B-9770-5B9B-E382-157C21817E6B}"/>
              </a:ext>
            </a:extLst>
          </p:cNvPr>
          <p:cNvPicPr>
            <a:picLocks noGrp="1" noRot="1" noChangeAspect="1"/>
          </p:cNvPicPr>
          <p:nvPr>
            <p:ph idx="1"/>
            <a:videoFile r:link="rId1"/>
          </p:nvPr>
        </p:nvPicPr>
        <p:blipFill>
          <a:blip r:embed="rId3"/>
          <a:stretch>
            <a:fillRect/>
          </a:stretch>
        </p:blipFill>
        <p:spPr>
          <a:xfrm>
            <a:off x="2017830" y="1068513"/>
            <a:ext cx="9389707" cy="5305675"/>
          </a:xfrm>
          <a:prstGeom prst="rect">
            <a:avLst/>
          </a:prstGeom>
        </p:spPr>
      </p:pic>
    </p:spTree>
    <p:extLst>
      <p:ext uri="{BB962C8B-B14F-4D97-AF65-F5344CB8AC3E}">
        <p14:creationId xmlns:p14="http://schemas.microsoft.com/office/powerpoint/2010/main" val="2737160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vak 6">
            <a:extLst>
              <a:ext uri="{FF2B5EF4-FFF2-40B4-BE49-F238E27FC236}">
                <a16:creationId xmlns:a16="http://schemas.microsoft.com/office/drawing/2014/main" id="{21462D28-0CCA-1C8C-E722-A8A689D069B3}"/>
              </a:ext>
            </a:extLst>
          </p:cNvPr>
          <p:cNvSpPr txBox="1"/>
          <p:nvPr/>
        </p:nvSpPr>
        <p:spPr>
          <a:xfrm>
            <a:off x="6511247" y="2860017"/>
            <a:ext cx="4512923" cy="2677656"/>
          </a:xfrm>
          <a:prstGeom prst="rect">
            <a:avLst/>
          </a:prstGeom>
          <a:noFill/>
        </p:spPr>
        <p:txBody>
          <a:bodyPr wrap="square">
            <a:spAutoFit/>
          </a:bodyPr>
          <a:lstStyle/>
          <a:p>
            <a:r>
              <a:rPr lang="nl-NL" sz="2400" dirty="0">
                <a:solidFill>
                  <a:schemeClr val="accent6">
                    <a:lumMod val="50000"/>
                  </a:schemeClr>
                </a:solidFill>
              </a:rPr>
              <a:t>Hoogleraar Kennisleer en Metafysica aan de Universiteit van Amsterdam van 1970 tot 1987. </a:t>
            </a:r>
          </a:p>
          <a:p>
            <a:r>
              <a:rPr lang="nl-NL" sz="2400" dirty="0">
                <a:solidFill>
                  <a:schemeClr val="accent6">
                    <a:lumMod val="50000"/>
                  </a:schemeClr>
                </a:solidFill>
              </a:rPr>
              <a:t>Van 1987 tot zijn emeritaat in 1997 bezette hij aan dezelfde universiteit de leerstoel Filosofie en Spiritualiteit. </a:t>
            </a:r>
          </a:p>
        </p:txBody>
      </p:sp>
      <p:sp>
        <p:nvSpPr>
          <p:cNvPr id="9" name="Tekstvak 8">
            <a:extLst>
              <a:ext uri="{FF2B5EF4-FFF2-40B4-BE49-F238E27FC236}">
                <a16:creationId xmlns:a16="http://schemas.microsoft.com/office/drawing/2014/main" id="{D908C2FE-E6F1-9D16-D30C-C52004EA8CA8}"/>
              </a:ext>
            </a:extLst>
          </p:cNvPr>
          <p:cNvSpPr txBox="1"/>
          <p:nvPr/>
        </p:nvSpPr>
        <p:spPr>
          <a:xfrm>
            <a:off x="6511247" y="835539"/>
            <a:ext cx="6097712" cy="2308324"/>
          </a:xfrm>
          <a:prstGeom prst="rect">
            <a:avLst/>
          </a:prstGeom>
          <a:noFill/>
        </p:spPr>
        <p:txBody>
          <a:bodyPr wrap="square">
            <a:spAutoFit/>
          </a:bodyPr>
          <a:lstStyle/>
          <a:p>
            <a:r>
              <a:rPr lang="nl-NL" sz="4800" b="1" dirty="0">
                <a:solidFill>
                  <a:schemeClr val="accent6">
                    <a:lumMod val="50000"/>
                  </a:schemeClr>
                </a:solidFill>
              </a:rPr>
              <a:t>Otto Duintjer </a:t>
            </a:r>
            <a:br>
              <a:rPr lang="nl-NL" sz="3200" b="1" dirty="0">
                <a:solidFill>
                  <a:srgbClr val="C00000"/>
                </a:solidFill>
              </a:rPr>
            </a:br>
            <a:br>
              <a:rPr lang="nl-NL" sz="3200" b="1" dirty="0">
                <a:solidFill>
                  <a:srgbClr val="C00000"/>
                </a:solidFill>
              </a:rPr>
            </a:br>
            <a:r>
              <a:rPr lang="nl-NL" sz="3200" dirty="0">
                <a:solidFill>
                  <a:schemeClr val="accent6">
                    <a:lumMod val="50000"/>
                  </a:schemeClr>
                </a:solidFill>
              </a:rPr>
              <a:t>1932-2020</a:t>
            </a:r>
            <a:br>
              <a:rPr lang="nl-NL" sz="3200" dirty="0"/>
            </a:br>
            <a:r>
              <a:rPr lang="nl-NL" sz="3200" dirty="0"/>
              <a:t> </a:t>
            </a:r>
            <a:endParaRPr lang="nl-NL" dirty="0"/>
          </a:p>
        </p:txBody>
      </p:sp>
      <p:pic>
        <p:nvPicPr>
          <p:cNvPr id="2" name="Afbeelding 1" descr="Otto Duintjer: 'Hou je ogen open en je verstand zo helder mogelijk' -  Filosofie Magazine">
            <a:extLst>
              <a:ext uri="{FF2B5EF4-FFF2-40B4-BE49-F238E27FC236}">
                <a16:creationId xmlns:a16="http://schemas.microsoft.com/office/drawing/2014/main" id="{23BF08F9-3F42-8F82-B7FA-471125CD6A0F}"/>
              </a:ext>
            </a:extLst>
          </p:cNvPr>
          <p:cNvPicPr>
            <a:picLocks noChangeAspect="1"/>
          </p:cNvPicPr>
          <p:nvPr/>
        </p:nvPicPr>
        <p:blipFill>
          <a:blip r:embed="rId2"/>
          <a:stretch>
            <a:fillRect/>
          </a:stretch>
        </p:blipFill>
        <p:spPr>
          <a:xfrm>
            <a:off x="2342906" y="1032552"/>
            <a:ext cx="3543789" cy="5147353"/>
          </a:xfrm>
          <a:prstGeom prst="rect">
            <a:avLst/>
          </a:prstGeom>
        </p:spPr>
      </p:pic>
    </p:spTree>
    <p:extLst>
      <p:ext uri="{BB962C8B-B14F-4D97-AF65-F5344CB8AC3E}">
        <p14:creationId xmlns:p14="http://schemas.microsoft.com/office/powerpoint/2010/main" val="32203540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Boekomslag: Rondom Dao. De filosofie van Otto DUINTJER als wegwijzer naar Laozi en Zhuangzi. Met een schildering van Chinese landschappen.">
            <a:extLst>
              <a:ext uri="{FF2B5EF4-FFF2-40B4-BE49-F238E27FC236}">
                <a16:creationId xmlns:a16="http://schemas.microsoft.com/office/drawing/2014/main" id="{618FAED4-01B2-0086-C3EC-1169663E6D3E}"/>
              </a:ext>
            </a:extLst>
          </p:cNvPr>
          <p:cNvPicPr>
            <a:picLocks noChangeAspect="1"/>
          </p:cNvPicPr>
          <p:nvPr/>
        </p:nvPicPr>
        <p:blipFill>
          <a:blip r:embed="rId2"/>
          <a:stretch>
            <a:fillRect/>
          </a:stretch>
        </p:blipFill>
        <p:spPr>
          <a:xfrm>
            <a:off x="3938471" y="415313"/>
            <a:ext cx="3917793" cy="6027373"/>
          </a:xfrm>
          <a:prstGeom prst="rect">
            <a:avLst/>
          </a:prstGeom>
        </p:spPr>
      </p:pic>
    </p:spTree>
    <p:extLst>
      <p:ext uri="{BB962C8B-B14F-4D97-AF65-F5344CB8AC3E}">
        <p14:creationId xmlns:p14="http://schemas.microsoft.com/office/powerpoint/2010/main" val="160528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Rondom regels, O. Duintjer | 9789060092644 | Boeken | bol">
            <a:extLst>
              <a:ext uri="{FF2B5EF4-FFF2-40B4-BE49-F238E27FC236}">
                <a16:creationId xmlns:a16="http://schemas.microsoft.com/office/drawing/2014/main" id="{2CE2EBCB-1BE9-A6AD-0911-07B1DC25AED4}"/>
              </a:ext>
            </a:extLst>
          </p:cNvPr>
          <p:cNvPicPr>
            <a:picLocks noChangeAspect="1"/>
          </p:cNvPicPr>
          <p:nvPr/>
        </p:nvPicPr>
        <p:blipFill>
          <a:blip r:embed="rId2"/>
          <a:stretch>
            <a:fillRect/>
          </a:stretch>
        </p:blipFill>
        <p:spPr>
          <a:xfrm>
            <a:off x="3861943" y="257801"/>
            <a:ext cx="4054604" cy="6342398"/>
          </a:xfrm>
          <a:prstGeom prst="rect">
            <a:avLst/>
          </a:prstGeom>
        </p:spPr>
      </p:pic>
    </p:spTree>
    <p:extLst>
      <p:ext uri="{BB962C8B-B14F-4D97-AF65-F5344CB8AC3E}">
        <p14:creationId xmlns:p14="http://schemas.microsoft.com/office/powerpoint/2010/main" val="312104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9E87D3-0418-E100-DAC3-040194810942}"/>
              </a:ext>
            </a:extLst>
          </p:cNvPr>
          <p:cNvSpPr>
            <a:spLocks noGrp="1"/>
          </p:cNvSpPr>
          <p:nvPr>
            <p:ph type="title"/>
          </p:nvPr>
        </p:nvSpPr>
        <p:spPr>
          <a:xfrm>
            <a:off x="2449706" y="593288"/>
            <a:ext cx="8911687" cy="1280890"/>
          </a:xfrm>
        </p:spPr>
        <p:txBody>
          <a:bodyPr/>
          <a:lstStyle/>
          <a:p>
            <a:r>
              <a:rPr lang="nl-NL" b="1" dirty="0" err="1">
                <a:solidFill>
                  <a:schemeClr val="accent6">
                    <a:lumMod val="50000"/>
                  </a:schemeClr>
                </a:solidFill>
              </a:rPr>
              <a:t>Regelgeleid</a:t>
            </a:r>
            <a:r>
              <a:rPr lang="nl-NL" b="1" dirty="0">
                <a:solidFill>
                  <a:schemeClr val="accent6">
                    <a:lumMod val="50000"/>
                  </a:schemeClr>
                </a:solidFill>
              </a:rPr>
              <a:t> gedrag</a:t>
            </a:r>
          </a:p>
        </p:txBody>
      </p:sp>
      <p:sp>
        <p:nvSpPr>
          <p:cNvPr id="3" name="Tijdelijke aanduiding voor inhoud 2">
            <a:extLst>
              <a:ext uri="{FF2B5EF4-FFF2-40B4-BE49-F238E27FC236}">
                <a16:creationId xmlns:a16="http://schemas.microsoft.com/office/drawing/2014/main" id="{0DE5A70D-3252-0939-D1A3-F912FEEA0A02}"/>
              </a:ext>
            </a:extLst>
          </p:cNvPr>
          <p:cNvSpPr>
            <a:spLocks noGrp="1"/>
          </p:cNvSpPr>
          <p:nvPr>
            <p:ph idx="1"/>
          </p:nvPr>
        </p:nvSpPr>
        <p:spPr>
          <a:xfrm>
            <a:off x="2445993" y="1527756"/>
            <a:ext cx="8915400" cy="4913522"/>
          </a:xfrm>
        </p:spPr>
        <p:txBody>
          <a:bodyPr>
            <a:normAutofit fontScale="92500" lnSpcReduction="10000"/>
          </a:bodyPr>
          <a:lstStyle/>
          <a:p>
            <a:r>
              <a:rPr lang="nl-NL" sz="2600" dirty="0"/>
              <a:t>In Rondom regels (1977) beschrijft Duintjer hoe ons gedrag altijd en onvermijdelijk </a:t>
            </a:r>
            <a:r>
              <a:rPr lang="nl-NL" sz="2600" b="1" dirty="0">
                <a:solidFill>
                  <a:schemeClr val="accent6">
                    <a:lumMod val="50000"/>
                  </a:schemeClr>
                </a:solidFill>
              </a:rPr>
              <a:t>regel-geleid</a:t>
            </a:r>
            <a:r>
              <a:rPr lang="nl-NL" sz="2600" dirty="0"/>
              <a:t> is. De manier waarop wij denken, spreken, handelen, beleven, begrijpen, geloven et cetera, wordt bepaald door bepaalde regels (voorschriften, afspraken, richtlijnen). Daarbij kan onderscheid worden gemaakt tussen </a:t>
            </a:r>
            <a:r>
              <a:rPr lang="nl-NL" sz="2600" i="1" dirty="0"/>
              <a:t>regulerende</a:t>
            </a:r>
            <a:r>
              <a:rPr lang="nl-NL" sz="2600" dirty="0"/>
              <a:t> regels en </a:t>
            </a:r>
            <a:r>
              <a:rPr lang="nl-NL" sz="2600" i="1" dirty="0"/>
              <a:t>constituerende</a:t>
            </a:r>
            <a:r>
              <a:rPr lang="nl-NL" sz="2600" dirty="0"/>
              <a:t> regels.</a:t>
            </a:r>
          </a:p>
          <a:p>
            <a:r>
              <a:rPr lang="nl-NL" sz="2600" dirty="0"/>
              <a:t>Een simpel voorbeeld. De etiquette-regels van beschaafd eten reguleren het eten, maar ook zonder die regels is eten (of vreten) nog steeds mogelijk. </a:t>
            </a:r>
          </a:p>
          <a:p>
            <a:r>
              <a:rPr lang="nl-NL" sz="2600" dirty="0"/>
              <a:t>Maar zonder de regels van het schaakspel is schaken geen schaken meer. Schaakregels zijn dus constituerende regels.</a:t>
            </a:r>
          </a:p>
          <a:p>
            <a:endParaRPr lang="nl-NL" dirty="0"/>
          </a:p>
        </p:txBody>
      </p:sp>
    </p:spTree>
    <p:extLst>
      <p:ext uri="{BB962C8B-B14F-4D97-AF65-F5344CB8AC3E}">
        <p14:creationId xmlns:p14="http://schemas.microsoft.com/office/powerpoint/2010/main" val="6826607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4ADCD614-F003-C73B-1E14-82AF79232432}"/>
              </a:ext>
            </a:extLst>
          </p:cNvPr>
          <p:cNvSpPr>
            <a:spLocks noGrp="1"/>
          </p:cNvSpPr>
          <p:nvPr>
            <p:ph idx="1"/>
          </p:nvPr>
        </p:nvSpPr>
        <p:spPr>
          <a:xfrm>
            <a:off x="2138636" y="992847"/>
            <a:ext cx="9142389" cy="5673687"/>
          </a:xfrm>
        </p:spPr>
        <p:txBody>
          <a:bodyPr>
            <a:noAutofit/>
          </a:bodyPr>
          <a:lstStyle/>
          <a:p>
            <a:r>
              <a:rPr lang="nl-NL" sz="2400" b="1" dirty="0">
                <a:solidFill>
                  <a:schemeClr val="accent6">
                    <a:lumMod val="50000"/>
                  </a:schemeClr>
                </a:solidFill>
              </a:rPr>
              <a:t>Regels </a:t>
            </a:r>
            <a:r>
              <a:rPr lang="nl-NL" sz="2400" dirty="0"/>
              <a:t>leiden ons gedrag in (goede) banen en daardoor is samenwerken en samenleven mogelijk en wordt de werkelijkheid (op een bepaalde manier) toegankelijk. Regels hebben dus een openend karakter. Maar tegelijkertijd hebben ze ook een beperkende werking. </a:t>
            </a:r>
          </a:p>
          <a:p>
            <a:r>
              <a:rPr lang="nl-NL" sz="2400" dirty="0"/>
              <a:t>De constituerende regels die ons gedrag leiden, zegt Duintjer, kunnen onmogelijk zelf geregeld en gefundeerd zijn of worden. Ze komen niet voort uit een onbetwistbare of absolute regelwaarheid. Zoals de regels van het schaakspel niet voortkomen uit een absolute schaak-waarheid, zo kennen de gedragsregels van een bepaalde cultuur ook geen absolute ondergrond. Het kan altijd ook anders.</a:t>
            </a:r>
          </a:p>
          <a:p>
            <a:endParaRPr lang="nl-NL" sz="2400" dirty="0"/>
          </a:p>
        </p:txBody>
      </p:sp>
    </p:spTree>
    <p:extLst>
      <p:ext uri="{BB962C8B-B14F-4D97-AF65-F5344CB8AC3E}">
        <p14:creationId xmlns:p14="http://schemas.microsoft.com/office/powerpoint/2010/main" val="21898712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CFFB5DE8-BD5D-0412-C2F1-35D5F8848FDD}"/>
              </a:ext>
            </a:extLst>
          </p:cNvPr>
          <p:cNvSpPr>
            <a:spLocks noGrp="1"/>
          </p:cNvSpPr>
          <p:nvPr>
            <p:ph idx="1"/>
          </p:nvPr>
        </p:nvSpPr>
        <p:spPr>
          <a:xfrm>
            <a:off x="2322084" y="1465780"/>
            <a:ext cx="8915400" cy="4924746"/>
          </a:xfrm>
        </p:spPr>
        <p:txBody>
          <a:bodyPr>
            <a:normAutofit/>
          </a:bodyPr>
          <a:lstStyle/>
          <a:p>
            <a:r>
              <a:rPr lang="nl-NL" sz="2400" dirty="0"/>
              <a:t>Duintjer is gefascineerd door de vraag in welke ‘openheid’ regels kunnen ontstaan. </a:t>
            </a:r>
          </a:p>
          <a:p>
            <a:r>
              <a:rPr lang="nl-NL" sz="2400" dirty="0"/>
              <a:t>Dat moet een openheid zijn die aan ieder regelsysteem vooraf gaat. </a:t>
            </a:r>
          </a:p>
          <a:p>
            <a:r>
              <a:rPr lang="nl-NL" sz="2400" dirty="0"/>
              <a:t>Die openheid stelt Duintjer zich dus </a:t>
            </a:r>
            <a:r>
              <a:rPr lang="nl-NL" sz="2400" i="1" dirty="0"/>
              <a:t>niet</a:t>
            </a:r>
            <a:r>
              <a:rPr lang="nl-NL" sz="2400" dirty="0"/>
              <a:t> voor als een fundament van absolute regelwaarheid, maar als een  ruimte, een openheid die vooraf gaat aan ons regelgeleide bestaan. Met een moeilijk woord noemt hij die ruimte of openheid die aan alle regelsystemen vooraf gaat het ‘prealabele’, met een gewoner woord ‘het Rondom’.</a:t>
            </a:r>
          </a:p>
          <a:p>
            <a:endParaRPr lang="nl-NL" dirty="0"/>
          </a:p>
        </p:txBody>
      </p:sp>
    </p:spTree>
    <p:extLst>
      <p:ext uri="{BB962C8B-B14F-4D97-AF65-F5344CB8AC3E}">
        <p14:creationId xmlns:p14="http://schemas.microsoft.com/office/powerpoint/2010/main" val="28580280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3FC33CD8-7E15-25BA-DBE8-562D715A2BB2}"/>
              </a:ext>
            </a:extLst>
          </p:cNvPr>
          <p:cNvSpPr>
            <a:spLocks noGrp="1"/>
          </p:cNvSpPr>
          <p:nvPr>
            <p:ph idx="1"/>
          </p:nvPr>
        </p:nvSpPr>
        <p:spPr>
          <a:xfrm>
            <a:off x="1715784" y="804943"/>
            <a:ext cx="9760450" cy="5761822"/>
          </a:xfrm>
        </p:spPr>
        <p:txBody>
          <a:bodyPr>
            <a:normAutofit/>
          </a:bodyPr>
          <a:lstStyle/>
          <a:p>
            <a:r>
              <a:rPr lang="nl-NL" sz="2600" dirty="0"/>
              <a:t>Stel je een flatgebouw voor van een aantal verdiepingen met aan de voorzijde van het gebouw deuren die op de galerijen uitkomen die uitzicht bieden op de wijk. Stel je vervolgens voor dat dit flatgebouw wordt bewoond door mensen die uit verschillende levensverhalen en (sub-)culturen afkomstig zijn. In ieder appartement heersen daarom andere gedragsregels. Op basis van die regels gedragen de bewoners zich in hun eigen appartement. Als ze hun privédomein verlaten en via hun voordeur en de galerij de stad bereiken, moeten ze zich aanpassen. In de stad gelden andere regels. In de stad vinden geregeld botsingen plaats tussen de bewoners. En misverstanden. </a:t>
            </a:r>
          </a:p>
          <a:p>
            <a:endParaRPr lang="nl-NL" dirty="0"/>
          </a:p>
        </p:txBody>
      </p:sp>
    </p:spTree>
    <p:extLst>
      <p:ext uri="{BB962C8B-B14F-4D97-AF65-F5344CB8AC3E}">
        <p14:creationId xmlns:p14="http://schemas.microsoft.com/office/powerpoint/2010/main" val="22417960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5F5786C1-245F-242E-5FD6-21B471668D1C}"/>
              </a:ext>
            </a:extLst>
          </p:cNvPr>
          <p:cNvSpPr>
            <a:spLocks noGrp="1"/>
          </p:cNvSpPr>
          <p:nvPr>
            <p:ph idx="1"/>
          </p:nvPr>
        </p:nvSpPr>
        <p:spPr>
          <a:xfrm>
            <a:off x="2065106" y="914401"/>
            <a:ext cx="9367587" cy="5253676"/>
          </a:xfrm>
        </p:spPr>
        <p:txBody>
          <a:bodyPr/>
          <a:lstStyle/>
          <a:p>
            <a:r>
              <a:rPr lang="nl-NL" sz="2400" dirty="0"/>
              <a:t>Het flatgebouw heeft ook een achterkant. </a:t>
            </a:r>
          </a:p>
          <a:p>
            <a:r>
              <a:rPr lang="nl-NL" sz="2400" dirty="0"/>
              <a:t>Daar stelt Otto Duintjer zich een eindeloze en gemeenschappelijke tuin voor. Dat is de openheid die alle bewoners met elkaar delen. </a:t>
            </a:r>
          </a:p>
          <a:p>
            <a:r>
              <a:rPr lang="nl-NL" sz="2400" dirty="0"/>
              <a:t>De kunst is nu -suggereert Duintjer- om je voor te stellen dat er een verbindingsdraad loopt vanuit de binnentuin (de gedeelde openheid) die zich vertakt in al die verschillende appartementen (het private domein) en dan via de voordeur naar de stad (het publieke domein) leidt. </a:t>
            </a:r>
          </a:p>
          <a:p>
            <a:r>
              <a:rPr lang="nl-NL" sz="2400" dirty="0"/>
              <a:t>De tuin is het prealabele domein, de ‘openheid’ die de flatbewoners (vaak onbewust) met elkaar delen en waar de werkelijkheid in onderlinge samenspraak door regels kan worden geopend. </a:t>
            </a:r>
          </a:p>
          <a:p>
            <a:endParaRPr lang="nl-NL" dirty="0"/>
          </a:p>
        </p:txBody>
      </p:sp>
    </p:spTree>
    <p:extLst>
      <p:ext uri="{BB962C8B-B14F-4D97-AF65-F5344CB8AC3E}">
        <p14:creationId xmlns:p14="http://schemas.microsoft.com/office/powerpoint/2010/main" val="18539737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CDEFC008-4F15-93D4-0D33-B7C095A2C017}"/>
              </a:ext>
            </a:extLst>
          </p:cNvPr>
          <p:cNvSpPr>
            <a:spLocks noGrp="1"/>
          </p:cNvSpPr>
          <p:nvPr>
            <p:ph idx="1"/>
          </p:nvPr>
        </p:nvSpPr>
        <p:spPr>
          <a:xfrm>
            <a:off x="2395162" y="4397338"/>
            <a:ext cx="7611867" cy="2203807"/>
          </a:xfrm>
        </p:spPr>
        <p:txBody>
          <a:bodyPr>
            <a:normAutofit lnSpcReduction="10000"/>
          </a:bodyPr>
          <a:lstStyle/>
          <a:p>
            <a:r>
              <a:rPr lang="nl-NL" sz="2600" dirty="0"/>
              <a:t>Hoe kunnen we elkaar weer vaker treffen in de open binnentuin?</a:t>
            </a:r>
          </a:p>
          <a:p>
            <a:r>
              <a:rPr lang="nl-NL" sz="2600" dirty="0"/>
              <a:t>Daar waar regels ontstaan. </a:t>
            </a:r>
          </a:p>
          <a:p>
            <a:r>
              <a:rPr lang="nl-NL" sz="2600" dirty="0"/>
              <a:t>De nog niet regelgeleide dimensie van de werkelijkheid.</a:t>
            </a:r>
          </a:p>
          <a:p>
            <a:endParaRPr lang="nl-NL" dirty="0"/>
          </a:p>
        </p:txBody>
      </p:sp>
      <p:pic>
        <p:nvPicPr>
          <p:cNvPr id="2" name="Afbeelding 1" descr="ROOT Eindhoven - BOOM Landscape">
            <a:extLst>
              <a:ext uri="{FF2B5EF4-FFF2-40B4-BE49-F238E27FC236}">
                <a16:creationId xmlns:a16="http://schemas.microsoft.com/office/drawing/2014/main" id="{95C400A9-82CA-B040-B4B7-8B08E9A3A9EE}"/>
              </a:ext>
            </a:extLst>
          </p:cNvPr>
          <p:cNvPicPr>
            <a:picLocks noChangeAspect="1"/>
          </p:cNvPicPr>
          <p:nvPr/>
        </p:nvPicPr>
        <p:blipFill>
          <a:blip r:embed="rId2"/>
          <a:srcRect t="11489" r="1851" b="16939"/>
          <a:stretch>
            <a:fillRect/>
          </a:stretch>
        </p:blipFill>
        <p:spPr>
          <a:xfrm>
            <a:off x="2395162" y="349321"/>
            <a:ext cx="7401675" cy="4048017"/>
          </a:xfrm>
          <a:prstGeom prst="rect">
            <a:avLst/>
          </a:prstGeom>
        </p:spPr>
      </p:pic>
    </p:spTree>
    <p:extLst>
      <p:ext uri="{BB962C8B-B14F-4D97-AF65-F5344CB8AC3E}">
        <p14:creationId xmlns:p14="http://schemas.microsoft.com/office/powerpoint/2010/main" val="34178785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6C624A-3893-0824-3D1F-DBBA3400A27A}"/>
              </a:ext>
            </a:extLst>
          </p:cNvPr>
          <p:cNvSpPr>
            <a:spLocks noGrp="1"/>
          </p:cNvSpPr>
          <p:nvPr>
            <p:ph type="title"/>
          </p:nvPr>
        </p:nvSpPr>
        <p:spPr>
          <a:xfrm>
            <a:off x="2798408" y="2788555"/>
            <a:ext cx="8911687" cy="1280890"/>
          </a:xfrm>
        </p:spPr>
        <p:txBody>
          <a:bodyPr>
            <a:normAutofit/>
          </a:bodyPr>
          <a:lstStyle/>
          <a:p>
            <a:r>
              <a:rPr lang="nl-NL" sz="4800" b="1" dirty="0">
                <a:solidFill>
                  <a:schemeClr val="accent6">
                    <a:lumMod val="50000"/>
                  </a:schemeClr>
                </a:solidFill>
              </a:rPr>
              <a:t>DAT KAN ALLEEN DOOR….</a:t>
            </a:r>
          </a:p>
        </p:txBody>
      </p:sp>
    </p:spTree>
    <p:extLst>
      <p:ext uri="{BB962C8B-B14F-4D97-AF65-F5344CB8AC3E}">
        <p14:creationId xmlns:p14="http://schemas.microsoft.com/office/powerpoint/2010/main" val="3250674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667CDC-5D3F-E27A-F245-B41E5B069F5F}"/>
              </a:ext>
            </a:extLst>
          </p:cNvPr>
          <p:cNvSpPr>
            <a:spLocks noGrp="1"/>
          </p:cNvSpPr>
          <p:nvPr>
            <p:ph type="title"/>
          </p:nvPr>
        </p:nvSpPr>
        <p:spPr>
          <a:xfrm>
            <a:off x="6936421" y="1918654"/>
            <a:ext cx="3842534" cy="1280890"/>
          </a:xfrm>
        </p:spPr>
        <p:txBody>
          <a:bodyPr/>
          <a:lstStyle/>
          <a:p>
            <a:r>
              <a:rPr lang="nl-NL" b="1" dirty="0">
                <a:solidFill>
                  <a:schemeClr val="accent6">
                    <a:lumMod val="50000"/>
                  </a:schemeClr>
                </a:solidFill>
              </a:rPr>
              <a:t>ONT-REGELING</a:t>
            </a:r>
          </a:p>
        </p:txBody>
      </p:sp>
      <p:pic>
        <p:nvPicPr>
          <p:cNvPr id="4" name="Tijdelijke aanduiding voor inhoud 3">
            <a:extLst>
              <a:ext uri="{FF2B5EF4-FFF2-40B4-BE49-F238E27FC236}">
                <a16:creationId xmlns:a16="http://schemas.microsoft.com/office/drawing/2014/main" id="{230DA0A7-FB88-50C3-FAD9-DFB00803221D}"/>
              </a:ext>
            </a:extLst>
          </p:cNvPr>
          <p:cNvPicPr>
            <a:picLocks noGrp="1" noChangeAspect="1"/>
          </p:cNvPicPr>
          <p:nvPr>
            <p:ph idx="1"/>
          </p:nvPr>
        </p:nvPicPr>
        <p:blipFill>
          <a:blip r:embed="rId2"/>
          <a:srcRect r="1217" b="4231"/>
          <a:stretch>
            <a:fillRect/>
          </a:stretch>
        </p:blipFill>
        <p:spPr>
          <a:xfrm>
            <a:off x="2149960" y="839055"/>
            <a:ext cx="4168648" cy="5664487"/>
          </a:xfrm>
          <a:prstGeom prst="rect">
            <a:avLst/>
          </a:prstGeom>
        </p:spPr>
      </p:pic>
      <p:pic>
        <p:nvPicPr>
          <p:cNvPr id="5" name="Tijdelijke aanduiding voor inhoud 3">
            <a:extLst>
              <a:ext uri="{FF2B5EF4-FFF2-40B4-BE49-F238E27FC236}">
                <a16:creationId xmlns:a16="http://schemas.microsoft.com/office/drawing/2014/main" id="{F10071DC-DD75-9F1A-5D3F-DDFC13325C83}"/>
              </a:ext>
            </a:extLst>
          </p:cNvPr>
          <p:cNvPicPr>
            <a:picLocks noChangeAspect="1"/>
          </p:cNvPicPr>
          <p:nvPr/>
        </p:nvPicPr>
        <p:blipFill>
          <a:blip r:embed="rId3"/>
          <a:stretch>
            <a:fillRect/>
          </a:stretch>
        </p:blipFill>
        <p:spPr>
          <a:xfrm>
            <a:off x="6728211" y="4188521"/>
            <a:ext cx="3946639" cy="2219984"/>
          </a:xfrm>
          <a:prstGeom prst="rect">
            <a:avLst/>
          </a:prstGeom>
        </p:spPr>
      </p:pic>
    </p:spTree>
    <p:extLst>
      <p:ext uri="{BB962C8B-B14F-4D97-AF65-F5344CB8AC3E}">
        <p14:creationId xmlns:p14="http://schemas.microsoft.com/office/powerpoint/2010/main" val="21812407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a:extLst>
              <a:ext uri="{FF2B5EF4-FFF2-40B4-BE49-F238E27FC236}">
                <a16:creationId xmlns:a16="http://schemas.microsoft.com/office/drawing/2014/main" id="{5D862EB4-B7F5-F5F0-D923-997857FE4E51}"/>
              </a:ext>
            </a:extLst>
          </p:cNvPr>
          <p:cNvSpPr txBox="1"/>
          <p:nvPr/>
        </p:nvSpPr>
        <p:spPr>
          <a:xfrm>
            <a:off x="2225404" y="985532"/>
            <a:ext cx="8932331" cy="4832092"/>
          </a:xfrm>
          <a:prstGeom prst="rect">
            <a:avLst/>
          </a:prstGeom>
          <a:solidFill>
            <a:schemeClr val="bg1">
              <a:lumMod val="85000"/>
            </a:schemeClr>
          </a:solidFill>
        </p:spPr>
        <p:txBody>
          <a:bodyPr wrap="square" rtlCol="0">
            <a:spAutoFit/>
          </a:bodyPr>
          <a:lstStyle/>
          <a:p>
            <a:r>
              <a:rPr lang="nl-NL" sz="2800" dirty="0"/>
              <a:t>Stel je de Waddeneilanden voor als </a:t>
            </a:r>
            <a:r>
              <a:rPr lang="nl-NL" sz="2800" b="1" dirty="0">
                <a:solidFill>
                  <a:schemeClr val="accent6">
                    <a:lumMod val="50000"/>
                  </a:schemeClr>
                </a:solidFill>
              </a:rPr>
              <a:t>regelgeleide eilanden </a:t>
            </a:r>
            <a:r>
              <a:rPr lang="nl-NL" sz="2800" dirty="0"/>
              <a:t>en de zee als het </a:t>
            </a:r>
            <a:r>
              <a:rPr lang="nl-NL" sz="2800" b="1" dirty="0">
                <a:solidFill>
                  <a:schemeClr val="accent6">
                    <a:lumMod val="50000"/>
                  </a:schemeClr>
                </a:solidFill>
              </a:rPr>
              <a:t>Rondom</a:t>
            </a:r>
            <a:r>
              <a:rPr lang="nl-NL" sz="2800" dirty="0"/>
              <a:t>.</a:t>
            </a:r>
          </a:p>
          <a:p>
            <a:r>
              <a:rPr lang="nl-NL" sz="2800" dirty="0"/>
              <a:t>De vondeling is overboord gegooid, gevallen of gesprongen. Hij is </a:t>
            </a:r>
            <a:r>
              <a:rPr lang="nl-NL" sz="2800" dirty="0">
                <a:solidFill>
                  <a:schemeClr val="accent6">
                    <a:lumMod val="50000"/>
                  </a:schemeClr>
                </a:solidFill>
              </a:rPr>
              <a:t>ont</a:t>
            </a:r>
            <a:r>
              <a:rPr lang="nl-NL" sz="2800" b="1" dirty="0">
                <a:solidFill>
                  <a:schemeClr val="accent6">
                    <a:lumMod val="50000"/>
                  </a:schemeClr>
                </a:solidFill>
              </a:rPr>
              <a:t>regel</a:t>
            </a:r>
            <a:r>
              <a:rPr lang="nl-NL" sz="2800" dirty="0">
                <a:solidFill>
                  <a:schemeClr val="accent6">
                    <a:lumMod val="50000"/>
                  </a:schemeClr>
                </a:solidFill>
              </a:rPr>
              <a:t>d.  </a:t>
            </a:r>
          </a:p>
          <a:p>
            <a:r>
              <a:rPr lang="nl-NL" sz="2800" dirty="0"/>
              <a:t>De inwoners van de verschillende eilanden zijn verknocht aan hun </a:t>
            </a:r>
            <a:r>
              <a:rPr lang="nl-NL" sz="2800" b="1" dirty="0">
                <a:solidFill>
                  <a:schemeClr val="accent6">
                    <a:lumMod val="50000"/>
                  </a:schemeClr>
                </a:solidFill>
              </a:rPr>
              <a:t>regels</a:t>
            </a:r>
            <a:r>
              <a:rPr lang="nl-NL" sz="2800" dirty="0"/>
              <a:t>. Ze zijn bang ook </a:t>
            </a:r>
            <a:r>
              <a:rPr lang="nl-NL" sz="2800" b="1" dirty="0">
                <a:solidFill>
                  <a:schemeClr val="accent6">
                    <a:lumMod val="50000"/>
                  </a:schemeClr>
                </a:solidFill>
              </a:rPr>
              <a:t>ontregeld</a:t>
            </a:r>
            <a:r>
              <a:rPr lang="nl-NL" sz="2800" dirty="0"/>
              <a:t> te raken.</a:t>
            </a:r>
          </a:p>
          <a:p>
            <a:r>
              <a:rPr lang="nl-NL" sz="2800" dirty="0"/>
              <a:t>Maar de jutter durft de vloedlijn op te zoeken. De bewegende grens tussen het </a:t>
            </a:r>
            <a:r>
              <a:rPr lang="nl-NL" sz="2800" b="1" dirty="0">
                <a:solidFill>
                  <a:schemeClr val="accent6">
                    <a:lumMod val="50000"/>
                  </a:schemeClr>
                </a:solidFill>
              </a:rPr>
              <a:t>regelgeleide</a:t>
            </a:r>
            <a:r>
              <a:rPr lang="nl-NL" sz="2800" dirty="0"/>
              <a:t> vasteland en het Rondom (de regelvrije zee) van mogelijkheden. </a:t>
            </a:r>
          </a:p>
        </p:txBody>
      </p:sp>
    </p:spTree>
    <p:extLst>
      <p:ext uri="{BB962C8B-B14F-4D97-AF65-F5344CB8AC3E}">
        <p14:creationId xmlns:p14="http://schemas.microsoft.com/office/powerpoint/2010/main" val="7422176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ijdelijke aanduiding voor inhoud 3" descr="Naief het blijft een compliment | Loesje">
            <a:extLst>
              <a:ext uri="{FF2B5EF4-FFF2-40B4-BE49-F238E27FC236}">
                <a16:creationId xmlns:a16="http://schemas.microsoft.com/office/drawing/2014/main" id="{976997B4-740D-A81A-A617-30A39DFF7C01}"/>
              </a:ext>
            </a:extLst>
          </p:cNvPr>
          <p:cNvPicPr>
            <a:picLocks noGrp="1" noChangeAspect="1"/>
          </p:cNvPicPr>
          <p:nvPr>
            <p:ph idx="1"/>
          </p:nvPr>
        </p:nvPicPr>
        <p:blipFill>
          <a:blip r:embed="rId2"/>
          <a:stretch>
            <a:fillRect/>
          </a:stretch>
        </p:blipFill>
        <p:spPr>
          <a:xfrm>
            <a:off x="3935003" y="516251"/>
            <a:ext cx="4118808" cy="5825498"/>
          </a:xfrm>
          <a:prstGeom prst="rect">
            <a:avLst/>
          </a:prstGeom>
        </p:spPr>
      </p:pic>
    </p:spTree>
    <p:extLst>
      <p:ext uri="{BB962C8B-B14F-4D97-AF65-F5344CB8AC3E}">
        <p14:creationId xmlns:p14="http://schemas.microsoft.com/office/powerpoint/2010/main" val="23873902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media 3" title="Troostzoekers - Wende Snijders | WENDES KERSTKALEIDOSCOOP">
            <a:hlinkClick r:id="" action="ppaction://media"/>
            <a:extLst>
              <a:ext uri="{FF2B5EF4-FFF2-40B4-BE49-F238E27FC236}">
                <a16:creationId xmlns:a16="http://schemas.microsoft.com/office/drawing/2014/main" id="{0DBB0BF0-813E-0B5A-C47F-8BFC8AFA2FD0}"/>
              </a:ext>
            </a:extLst>
          </p:cNvPr>
          <p:cNvPicPr>
            <a:picLocks noGrp="1" noRot="1" noChangeAspect="1"/>
          </p:cNvPicPr>
          <p:nvPr>
            <p:ph idx="1"/>
            <a:videoFile r:link="rId1"/>
          </p:nvPr>
        </p:nvPicPr>
        <p:blipFill>
          <a:blip r:embed="rId3"/>
          <a:stretch>
            <a:fillRect/>
          </a:stretch>
        </p:blipFill>
        <p:spPr>
          <a:xfrm>
            <a:off x="2131727" y="1017141"/>
            <a:ext cx="9316975" cy="5264578"/>
          </a:xfrm>
          <a:prstGeom prst="rect">
            <a:avLst/>
          </a:prstGeom>
        </p:spPr>
      </p:pic>
    </p:spTree>
    <p:extLst>
      <p:ext uri="{BB962C8B-B14F-4D97-AF65-F5344CB8AC3E}">
        <p14:creationId xmlns:p14="http://schemas.microsoft.com/office/powerpoint/2010/main" val="318847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81452F0-5017-C501-4C0E-B89586EE80ED}"/>
              </a:ext>
            </a:extLst>
          </p:cNvPr>
          <p:cNvSpPr>
            <a:spLocks noGrp="1"/>
          </p:cNvSpPr>
          <p:nvPr>
            <p:ph type="title"/>
          </p:nvPr>
        </p:nvSpPr>
        <p:spPr>
          <a:xfrm>
            <a:off x="3106633" y="946778"/>
            <a:ext cx="8911687" cy="1280890"/>
          </a:xfrm>
        </p:spPr>
        <p:txBody>
          <a:bodyPr/>
          <a:lstStyle/>
          <a:p>
            <a:r>
              <a:rPr lang="nl-NL" dirty="0"/>
              <a:t>NAVIGEREN NAAR WAT WERKT</a:t>
            </a:r>
          </a:p>
        </p:txBody>
      </p:sp>
      <p:sp>
        <p:nvSpPr>
          <p:cNvPr id="3" name="Tijdelijke aanduiding voor inhoud 2">
            <a:extLst>
              <a:ext uri="{FF2B5EF4-FFF2-40B4-BE49-F238E27FC236}">
                <a16:creationId xmlns:a16="http://schemas.microsoft.com/office/drawing/2014/main" id="{D80D2335-4D5F-BD74-8BF9-3AFE5D9DB693}"/>
              </a:ext>
            </a:extLst>
          </p:cNvPr>
          <p:cNvSpPr>
            <a:spLocks noGrp="1"/>
          </p:cNvSpPr>
          <p:nvPr>
            <p:ph idx="1"/>
          </p:nvPr>
        </p:nvSpPr>
        <p:spPr>
          <a:xfrm>
            <a:off x="4310071" y="5668067"/>
            <a:ext cx="4582150" cy="486310"/>
          </a:xfrm>
        </p:spPr>
        <p:txBody>
          <a:bodyPr/>
          <a:lstStyle/>
          <a:p>
            <a:pPr marL="0" indent="0">
              <a:buNone/>
            </a:pPr>
            <a:r>
              <a:rPr lang="nl-NL" dirty="0"/>
              <a:t>VAN AMENLAND NAAR SAMENLAND</a:t>
            </a:r>
          </a:p>
        </p:txBody>
      </p:sp>
      <p:pic>
        <p:nvPicPr>
          <p:cNvPr id="4" name="Afbeelding 3" descr="Stedelingen navigeren slechter - KIJK Magazine">
            <a:extLst>
              <a:ext uri="{FF2B5EF4-FFF2-40B4-BE49-F238E27FC236}">
                <a16:creationId xmlns:a16="http://schemas.microsoft.com/office/drawing/2014/main" id="{E193BC3B-A5B7-7C9E-0757-2B9CF4500068}"/>
              </a:ext>
            </a:extLst>
          </p:cNvPr>
          <p:cNvPicPr>
            <a:picLocks noChangeAspect="1"/>
          </p:cNvPicPr>
          <p:nvPr/>
        </p:nvPicPr>
        <p:blipFill>
          <a:blip r:embed="rId2"/>
          <a:stretch>
            <a:fillRect/>
          </a:stretch>
        </p:blipFill>
        <p:spPr>
          <a:xfrm>
            <a:off x="3553146" y="1881455"/>
            <a:ext cx="6096000" cy="3429000"/>
          </a:xfrm>
          <a:prstGeom prst="rect">
            <a:avLst/>
          </a:prstGeom>
        </p:spPr>
      </p:pic>
    </p:spTree>
    <p:extLst>
      <p:ext uri="{BB962C8B-B14F-4D97-AF65-F5344CB8AC3E}">
        <p14:creationId xmlns:p14="http://schemas.microsoft.com/office/powerpoint/2010/main" val="3367010693"/>
      </p:ext>
    </p:extLst>
  </p:cSld>
  <p:clrMapOvr>
    <a:masterClrMapping/>
  </p:clrMapOvr>
</p:sld>
</file>

<file path=ppt/theme/theme1.xml><?xml version="1.0" encoding="utf-8"?>
<a:theme xmlns:a="http://schemas.openxmlformats.org/drawingml/2006/main" name="Sliert">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F953C499B0ADB4EB24A209C81680EA2" ma:contentTypeVersion="16" ma:contentTypeDescription="Een nieuw document maken." ma:contentTypeScope="" ma:versionID="0229b24e0adab8a5e84a6c68bd1a5037">
  <xsd:schema xmlns:xsd="http://www.w3.org/2001/XMLSchema" xmlns:xs="http://www.w3.org/2001/XMLSchema" xmlns:p="http://schemas.microsoft.com/office/2006/metadata/properties" xmlns:ns2="1867160a-a307-4808-a072-08f196232e1a" xmlns:ns3="c04d1fd6-0542-4c40-90b7-af871315f309" targetNamespace="http://schemas.microsoft.com/office/2006/metadata/properties" ma:root="true" ma:fieldsID="a982280f890b68785911172186092576" ns2:_="" ns3:_="">
    <xsd:import namespace="1867160a-a307-4808-a072-08f196232e1a"/>
    <xsd:import namespace="c04d1fd6-0542-4c40-90b7-af871315f30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67160a-a307-4808-a072-08f196232e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Afbeeldingtags" ma:readOnly="false" ma:fieldId="{5cf76f15-5ced-4ddc-b409-7134ff3c332f}" ma:taxonomyMulti="true" ma:sspId="0258512f-565e-4418-9f4b-7fef8eca7d19"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04d1fd6-0542-4c40-90b7-af871315f30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63624621-64e5-4989-bbcc-72c968994b33}" ma:internalName="TaxCatchAll" ma:showField="CatchAllData" ma:web="c04d1fd6-0542-4c40-90b7-af871315f309">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04d1fd6-0542-4c40-90b7-af871315f309" xsi:nil="true"/>
    <lcf76f155ced4ddcb4097134ff3c332f xmlns="1867160a-a307-4808-a072-08f196232e1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1CA23DC-05BA-41A0-A304-246DCD3A3656}"/>
</file>

<file path=customXml/itemProps2.xml><?xml version="1.0" encoding="utf-8"?>
<ds:datastoreItem xmlns:ds="http://schemas.openxmlformats.org/officeDocument/2006/customXml" ds:itemID="{9F4C327B-AA41-4244-AB88-AF11DF5E8DC6}"/>
</file>

<file path=customXml/itemProps3.xml><?xml version="1.0" encoding="utf-8"?>
<ds:datastoreItem xmlns:ds="http://schemas.openxmlformats.org/officeDocument/2006/customXml" ds:itemID="{882170A6-20E2-4CDA-95EF-C19BF9EB38E6}"/>
</file>

<file path=docProps/app.xml><?xml version="1.0" encoding="utf-8"?>
<Properties xmlns="http://schemas.openxmlformats.org/officeDocument/2006/extended-properties" xmlns:vt="http://schemas.openxmlformats.org/officeDocument/2006/docPropsVTypes">
  <Template>Wisp</Template>
  <TotalTime>101</TotalTime>
  <Words>714</Words>
  <Application>Microsoft Office PowerPoint</Application>
  <PresentationFormat>Breedbeeld</PresentationFormat>
  <Paragraphs>36</Paragraphs>
  <Slides>17</Slides>
  <Notes>1</Notes>
  <HiddenSlides>0</HiddenSlides>
  <MMClips>2</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17</vt:i4>
      </vt:variant>
    </vt:vector>
  </HeadingPairs>
  <TitlesOfParts>
    <vt:vector size="22" baseType="lpstr">
      <vt:lpstr>Arial</vt:lpstr>
      <vt:lpstr>Calibri</vt:lpstr>
      <vt:lpstr>Century Gothic</vt:lpstr>
      <vt:lpstr>Wingdings 3</vt:lpstr>
      <vt:lpstr>Sliert</vt:lpstr>
      <vt:lpstr>IK KOM ERAAN</vt:lpstr>
      <vt:lpstr>PowerPoint-presentatie</vt:lpstr>
      <vt:lpstr>PowerPoint-presentatie</vt:lpstr>
      <vt:lpstr>PowerPoint-presentatie</vt:lpstr>
      <vt:lpstr>PowerPoint-presentatie</vt:lpstr>
      <vt:lpstr>Regelgeleid gedrag</vt:lpstr>
      <vt:lpstr>PowerPoint-presentatie</vt:lpstr>
      <vt:lpstr>PowerPoint-presentatie</vt:lpstr>
      <vt:lpstr>PowerPoint-presentatie</vt:lpstr>
      <vt:lpstr>PowerPoint-presentatie</vt:lpstr>
      <vt:lpstr>PowerPoint-presentatie</vt:lpstr>
      <vt:lpstr>DAT KAN ALLEEN DOOR….</vt:lpstr>
      <vt:lpstr>ONT-REGELING</vt:lpstr>
      <vt:lpstr>PowerPoint-presentatie</vt:lpstr>
      <vt:lpstr>PowerPoint-presentatie</vt:lpstr>
      <vt:lpstr>PowerPoint-presentatie</vt:lpstr>
      <vt:lpstr>NAVIGEREN NAAR WAT WERKT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okke wisse</dc:creator>
  <cp:lastModifiedBy>okke wisse</cp:lastModifiedBy>
  <cp:revision>6</cp:revision>
  <dcterms:created xsi:type="dcterms:W3CDTF">2026-09-27T06:35:39Z</dcterms:created>
  <dcterms:modified xsi:type="dcterms:W3CDTF">2026-09-27T08:17:11Z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0x010100BF953C499B0ADB4EB24A209C81680EA2</vt:lpwstr>
  </property>
</Properties>
</file>